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CC00"/>
    <a:srgbClr val="0000CC"/>
    <a:srgbClr val="FFCC00"/>
    <a:srgbClr val="FF66FF"/>
    <a:srgbClr val="FF99FF"/>
    <a:srgbClr val="990099"/>
    <a:srgbClr val="FF0000"/>
    <a:srgbClr val="CC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5832648"/>
          </a:xfrm>
        </p:spPr>
        <p:txBody>
          <a:bodyPr>
            <a:noAutofit/>
          </a:bodyPr>
          <a:lstStyle/>
          <a:p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ГРАЖДАНИНА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РОССИЙСКОЙ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3933054"/>
          <a:ext cx="6096000" cy="22322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/>
              </a:tblGrid>
              <a:tr h="744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ВТОРОЙ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Задание: выбери правильный ответ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90099"/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mtClean="0"/>
              <a:t>4. «Брак заключается в органах записи актов гражданского состояния. Права и обязанности супругов возникают со дня государственной регистрации заключения брака в органах записи актов гражданского </a:t>
            </a:r>
            <a:r>
              <a:rPr lang="ru-RU" smtClean="0"/>
              <a:t>состояния</a:t>
            </a:r>
            <a:r>
              <a:rPr lang="ru-RU" smtClean="0"/>
              <a:t>»</a:t>
            </a:r>
            <a:endParaRPr lang="ru-RU" smtClean="0"/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А) Всеобщая декларация прав человека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Б) Семейный кодекс РФ 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В) Конвенция о правах ребенка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Г) Конституция РФ</a:t>
            </a:r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ТРЕТИЙ </a:t>
            </a:r>
            <a:r>
              <a:rPr lang="ru-RU" smtClean="0">
                <a:solidFill>
                  <a:srgbClr val="0000CC"/>
                </a:solidFill>
              </a:rPr>
              <a:t>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Задание: разреши ситуацию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556992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i="1" smtClean="0"/>
          </a:p>
          <a:p>
            <a:pPr algn="just">
              <a:buNone/>
            </a:pPr>
            <a:r>
              <a:rPr lang="ru-RU" i="1" smtClean="0">
                <a:solidFill>
                  <a:srgbClr val="0000CC"/>
                </a:solidFill>
              </a:rPr>
              <a:t>Ситуация </a:t>
            </a:r>
            <a:r>
              <a:rPr lang="ru-RU" i="1" smtClean="0">
                <a:solidFill>
                  <a:srgbClr val="0000CC"/>
                </a:solidFill>
              </a:rPr>
              <a:t>1.</a:t>
            </a:r>
            <a:r>
              <a:rPr lang="ru-RU" b="1" i="1" smtClean="0"/>
              <a:t> </a:t>
            </a:r>
            <a:r>
              <a:rPr lang="ru-RU" smtClean="0"/>
              <a:t>Безработные С. и К. выпили в подъезде дома по бутылке вина. Затем оба вышли на улицу, ругались друг с другом, кричали и приставали к прохожим. Какие правонарушения они совершили? Нормы какой отрасли права были нарушены?</a:t>
            </a:r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ТРЕТИЙ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Задание: разреши ситуацию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i="1" smtClean="0">
                <a:solidFill>
                  <a:srgbClr val="0000CC"/>
                </a:solidFill>
              </a:rPr>
              <a:t>Ситуация 2.</a:t>
            </a:r>
            <a:r>
              <a:rPr lang="ru-RU" b="1" i="1" smtClean="0"/>
              <a:t> </a:t>
            </a:r>
            <a:r>
              <a:rPr lang="ru-RU" smtClean="0"/>
              <a:t>17-летний Иванов поступил на работу в кинотеатр помощником механика с двухнедельным испытательным сроком. По истечении 10 дней он был освобожден от работы как не выдержавший испытание. Считая увольнение неправильным, Иванов обратился в суд с иском о восстановлении его на работе и оплате за время вынужденного прогула. Какое решение должен вынести суд?</a:t>
            </a:r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56184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ru-RU" smtClean="0"/>
              <a:t>ЧЕТВЕРТЫЙ ЭТАП</a:t>
            </a:r>
            <a:r>
              <a:rPr lang="ru-RU" smtClean="0"/>
              <a:t/>
            </a:r>
            <a:br>
              <a:rPr lang="ru-RU" smtClean="0"/>
            </a:br>
            <a:r>
              <a:rPr lang="ru-RU" sz="4000" smtClean="0"/>
              <a:t>Задание: определить о </a:t>
            </a:r>
            <a:r>
              <a:rPr lang="ru-RU" sz="4000" smtClean="0"/>
              <a:t>чем идет речь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2520280"/>
          </a:xfrm>
          <a:solidFill>
            <a:srgbClr val="00CC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smtClean="0">
                <a:solidFill>
                  <a:srgbClr val="0000CC"/>
                </a:solidFill>
              </a:rPr>
              <a:t>1. В переводе с латинского это слово означает «установление», «</a:t>
            </a:r>
            <a:r>
              <a:rPr lang="ru-RU" sz="4000" smtClean="0">
                <a:solidFill>
                  <a:srgbClr val="0000CC"/>
                </a:solidFill>
              </a:rPr>
              <a:t>устройство</a:t>
            </a:r>
            <a:r>
              <a:rPr lang="ru-RU" sz="4000" smtClean="0">
                <a:solidFill>
                  <a:srgbClr val="0000CC"/>
                </a:solidFill>
              </a:rPr>
              <a:t>».</a:t>
            </a:r>
            <a:endParaRPr lang="ru-RU" sz="400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42194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ru-RU" smtClean="0"/>
              <a:t>ЧЕТВЕРТЫЙ ЭТАП</a:t>
            </a:r>
            <a:br>
              <a:rPr lang="ru-RU" smtClean="0"/>
            </a:br>
            <a:r>
              <a:rPr lang="ru-RU" sz="4000" smtClean="0"/>
              <a:t>Задание: определить о чем идет речь</a:t>
            </a:r>
            <a:endParaRPr lang="ru-RU" sz="4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2664296"/>
          </a:xfrm>
          <a:solidFill>
            <a:srgbClr val="00CC00"/>
          </a:solidFill>
        </p:spPr>
        <p:txBody>
          <a:bodyPr/>
          <a:lstStyle/>
          <a:p>
            <a:pPr>
              <a:buNone/>
            </a:pPr>
            <a:r>
              <a:rPr lang="ru-RU" smtClean="0">
                <a:solidFill>
                  <a:srgbClr val="0000CC"/>
                </a:solidFill>
              </a:rPr>
              <a:t>2</a:t>
            </a:r>
            <a:r>
              <a:rPr lang="ru-RU" sz="3600" smtClean="0">
                <a:solidFill>
                  <a:srgbClr val="0000CC"/>
                </a:solidFill>
              </a:rPr>
              <a:t>. Это книга, состоящая из двух частей: общей и особенной. В первой, в частности, дается определение того, что считается преступлением.</a:t>
            </a:r>
            <a:endParaRPr lang="ru-RU" sz="360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800" smtClean="0"/>
              <a:t>ПЯТЫЙ </a:t>
            </a:r>
            <a:r>
              <a:rPr lang="ru-RU" sz="4800" smtClean="0"/>
              <a:t>ЭТАП</a:t>
            </a:r>
            <a:endParaRPr lang="ru-RU" sz="48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096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smtClean="0">
                <a:solidFill>
                  <a:srgbClr val="0000CC"/>
                </a:solidFill>
              </a:rPr>
              <a:t>«РАБОТНИК</a:t>
            </a:r>
          </a:p>
          <a:p>
            <a:pPr algn="ctr">
              <a:buNone/>
            </a:pPr>
            <a:r>
              <a:rPr lang="ru-RU" sz="8000" smtClean="0">
                <a:solidFill>
                  <a:srgbClr val="0000CC"/>
                </a:solidFill>
              </a:rPr>
              <a:t>ПРОКУРАТУРЫ»</a:t>
            </a:r>
            <a:endParaRPr lang="ru-RU" sz="800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3946450"/>
          </a:xfrm>
        </p:spPr>
        <p:txBody>
          <a:bodyPr>
            <a:noAutofit/>
          </a:bodyPr>
          <a:lstStyle/>
          <a:p>
            <a:r>
              <a:rPr lang="ru-RU" sz="8800" smtClean="0">
                <a:solidFill>
                  <a:srgbClr val="FF0000"/>
                </a:solidFill>
              </a:rPr>
              <a:t>ДА</a:t>
            </a:r>
            <a:r>
              <a:rPr lang="ru-RU" sz="8800" smtClean="0"/>
              <a:t> </a:t>
            </a:r>
            <a:r>
              <a:rPr lang="ru-RU" sz="8800" smtClean="0">
                <a:solidFill>
                  <a:srgbClr val="FFFF00"/>
                </a:solidFill>
              </a:rPr>
              <a:t>или</a:t>
            </a:r>
            <a:r>
              <a:rPr lang="ru-RU" sz="8800" smtClean="0"/>
              <a:t> </a:t>
            </a:r>
            <a:r>
              <a:rPr lang="ru-RU" sz="8800" smtClean="0">
                <a:solidFill>
                  <a:srgbClr val="0000CC"/>
                </a:solidFill>
              </a:rPr>
              <a:t>НЕТ</a:t>
            </a:r>
            <a:r>
              <a:rPr lang="ru-RU" sz="8800" smtClean="0"/>
              <a:t/>
            </a:r>
            <a:br>
              <a:rPr lang="ru-RU" sz="8800" smtClean="0"/>
            </a:br>
            <a:r>
              <a:rPr lang="ru-RU" sz="8800" smtClean="0">
                <a:solidFill>
                  <a:srgbClr val="00CC00"/>
                </a:solidFill>
              </a:rPr>
              <a:t>???</a:t>
            </a:r>
            <a:endParaRPr lang="ru-RU" sz="880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5832648"/>
          </a:xfrm>
        </p:spPr>
        <p:txBody>
          <a:bodyPr>
            <a:noAutofit/>
          </a:bodyPr>
          <a:lstStyle/>
          <a:p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ПРАВА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ГРАЖДАНИНА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РОССИЙСКОЙ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ФЕДЕРАЦИИ</a:t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19672" y="3933054"/>
          <a:ext cx="6096000" cy="22322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96000"/>
              </a:tblGrid>
              <a:tr h="744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71420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0000CC"/>
                </a:solidFill>
              </a:rPr>
              <a:t>ПЕРВЫЙ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 Задание: ответь на вопрос</a:t>
            </a:r>
            <a:r>
              <a:rPr lang="ru-RU" smtClean="0">
                <a:solidFill>
                  <a:srgbClr val="0000CC"/>
                </a:solidFill>
              </a:rPr>
              <a:t/>
            </a:r>
            <a:br>
              <a:rPr lang="ru-RU" smtClean="0">
                <a:solidFill>
                  <a:srgbClr val="0000CC"/>
                </a:solidFill>
              </a:rPr>
            </a:b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1728192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smtClean="0"/>
              <a:t>1. Можно ли поменять имя, отчество, фамилию ребёнка?</a:t>
            </a:r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36815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ПЕРВЫЙ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 Задание: ответь на вопрос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2016224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smtClean="0"/>
              <a:t>2. Можно ли не ходить в школу? Обязательно ли в нашей стране образование?</a:t>
            </a:r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54162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ПЕРВЫЙ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 Задание: ответь на вопрос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1728192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smtClean="0"/>
              <a:t>3. Кто отвечает за все «шалости», сделанные ребёнком (вред, материальный ущерб)?</a:t>
            </a:r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ПЕРВЫЙ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 Задание: ответь на вопрос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852936"/>
            <a:ext cx="8229600" cy="1872208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smtClean="0"/>
              <a:t>4. Какие права и обязанности приобретает несовершеннолетний в 14 лет?</a:t>
            </a:r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570186"/>
          </a:xfrm>
          <a:solidFill>
            <a:srgbClr val="00B0F0"/>
          </a:solidFill>
        </p:spPr>
        <p:txBody>
          <a:bodyPr/>
          <a:lstStyle/>
          <a:p>
            <a:r>
              <a:rPr lang="ru-RU" smtClean="0">
                <a:solidFill>
                  <a:srgbClr val="0000CC"/>
                </a:solidFill>
              </a:rPr>
              <a:t>ПЕРВЫЙ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 Задание: ответь на вопрос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1296144"/>
          </a:xfrm>
          <a:solidFill>
            <a:srgbClr val="00B050"/>
          </a:solidFill>
        </p:spPr>
        <p:txBody>
          <a:bodyPr/>
          <a:lstStyle/>
          <a:p>
            <a:pPr>
              <a:buNone/>
            </a:pPr>
            <a:r>
              <a:rPr lang="ru-RU" smtClean="0"/>
              <a:t>5. Со скольки лет можно вступить в брак?</a:t>
            </a:r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68152"/>
          </a:xfrm>
          <a:solidFill>
            <a:srgbClr val="FF66FF"/>
          </a:solidFill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0000CC"/>
                </a:solidFill>
              </a:rPr>
              <a:t>ВТОРОЙ </a:t>
            </a:r>
            <a:r>
              <a:rPr lang="ru-RU" smtClean="0">
                <a:solidFill>
                  <a:srgbClr val="0000CC"/>
                </a:solidFill>
              </a:rPr>
              <a:t>ЭТАП</a:t>
            </a:r>
            <a:r>
              <a:rPr lang="ru-RU" smtClean="0">
                <a:solidFill>
                  <a:srgbClr val="0000CC"/>
                </a:solidFill>
              </a:rPr>
              <a:t/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З</a:t>
            </a:r>
            <a:r>
              <a:rPr lang="ru-RU" smtClean="0">
                <a:solidFill>
                  <a:srgbClr val="0000CC"/>
                </a:solidFill>
              </a:rPr>
              <a:t>адание: выбери правильный ответ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  <a:solidFill>
            <a:srgbClr val="990099"/>
          </a:solidFill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mtClean="0"/>
              <a:t>1. «Все люди рождаются свободными и равными в своем достоинстве и правах. Они поделены разумом и совестью, и должны поступать в отношении друг друга в духе </a:t>
            </a:r>
            <a:r>
              <a:rPr lang="ru-RU" smtClean="0"/>
              <a:t>братства</a:t>
            </a:r>
            <a:r>
              <a:rPr lang="ru-RU" smtClean="0"/>
              <a:t>»</a:t>
            </a:r>
            <a:endParaRPr lang="ru-RU" smtClean="0"/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А) Всеобщая декларация прав человека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Б) Семейный кодекс РФ 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В) Конвенция о правах ребенка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Г) Конституция РФ</a:t>
            </a:r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ВТОРОЙ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Задание: выбери правильный ответ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  <a:solidFill>
            <a:srgbClr val="990099"/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mtClean="0"/>
              <a:t>2</a:t>
            </a:r>
            <a:r>
              <a:rPr lang="ru-RU" i="1" smtClean="0"/>
              <a:t>. </a:t>
            </a:r>
            <a:r>
              <a:rPr lang="ru-RU" smtClean="0"/>
              <a:t>«Ни один ребенок не может быть объектом произвольного или незаконного вмешательства в осуществление его права на личную жизнь, семейную жизнь, неприкосновенного посягательства на его честь и </a:t>
            </a:r>
            <a:r>
              <a:rPr lang="ru-RU" smtClean="0"/>
              <a:t>репутацию</a:t>
            </a:r>
            <a:r>
              <a:rPr lang="ru-RU" smtClean="0"/>
              <a:t>»</a:t>
            </a:r>
            <a:endParaRPr lang="ru-RU" smtClean="0"/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А) Всеобщая декларация прав человека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Б) Семейный кодекс РФ 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В) Конвенция о правах ребенка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Г) Конституция РФ</a:t>
            </a:r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00CC"/>
                </a:solidFill>
              </a:rPr>
              <a:t>ВТОРОЙ ЭТАП</a:t>
            </a:r>
            <a:br>
              <a:rPr lang="ru-RU" smtClean="0">
                <a:solidFill>
                  <a:srgbClr val="0000CC"/>
                </a:solidFill>
              </a:rPr>
            </a:br>
            <a:r>
              <a:rPr lang="ru-RU" smtClean="0">
                <a:solidFill>
                  <a:srgbClr val="0000CC"/>
                </a:solidFill>
              </a:rPr>
              <a:t>Задание: выбери правильный ответ</a:t>
            </a:r>
            <a:endParaRPr lang="ru-RU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90099"/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mtClean="0"/>
              <a:t>3</a:t>
            </a:r>
            <a:r>
              <a:rPr lang="ru-RU" smtClean="0"/>
              <a:t>. </a:t>
            </a:r>
            <a:r>
              <a:rPr lang="ru-RU" smtClean="0"/>
              <a:t>«Государственная </a:t>
            </a:r>
            <a:r>
              <a:rPr lang="ru-RU" smtClean="0"/>
              <a:t>защита прав и свобод человека и гражданина в Российской Федерации гарантируются. Каждый вправе защищать свои права и свободы всеми способами, не запрещенными </a:t>
            </a:r>
            <a:r>
              <a:rPr lang="ru-RU" smtClean="0"/>
              <a:t>законом</a:t>
            </a:r>
            <a:r>
              <a:rPr lang="ru-RU" smtClean="0"/>
              <a:t>»</a:t>
            </a:r>
            <a:endParaRPr lang="ru-RU" smtClean="0"/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А) Всеобщая декларация прав человека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Б) Семейный кодекс РФ 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В) Конвенция о правах ребенка</a:t>
            </a:r>
          </a:p>
          <a:p>
            <a:pPr>
              <a:buNone/>
            </a:pPr>
            <a:r>
              <a:rPr lang="ru-RU" smtClean="0">
                <a:solidFill>
                  <a:srgbClr val="FFFF00"/>
                </a:solidFill>
              </a:rPr>
              <a:t>Г) Конституция РФ</a:t>
            </a:r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457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ПРАВА ГРАЖДАНИНА РОССИЙСКОЙ ФЕДЕРАЦИИ   </vt:lpstr>
      <vt:lpstr> ПЕРВЫЙ ЭТАП  Задание: ответь на вопрос </vt:lpstr>
      <vt:lpstr>ПЕРВЫЙ ЭТАП  Задание: ответь на вопрос</vt:lpstr>
      <vt:lpstr>ПЕРВЫЙ ЭТАП  Задание: ответь на вопрос</vt:lpstr>
      <vt:lpstr>ПЕРВЫЙ ЭТАП  Задание: ответь на вопрос</vt:lpstr>
      <vt:lpstr>ПЕРВЫЙ ЭТАП  Задание: ответь на вопрос</vt:lpstr>
      <vt:lpstr> ВТОРОЙ ЭТАП Задание: выбери правильный ответ </vt:lpstr>
      <vt:lpstr>ВТОРОЙ ЭТАП Задание: выбери правильный ответ</vt:lpstr>
      <vt:lpstr>ВТОРОЙ ЭТАП Задание: выбери правильный ответ</vt:lpstr>
      <vt:lpstr>ВТОРОЙ ЭТАП Задание: выбери правильный ответ</vt:lpstr>
      <vt:lpstr>ТРЕТИЙ ЭТАП Задание: разреши ситуацию</vt:lpstr>
      <vt:lpstr>ТРЕТИЙ ЭТАП Задание: разреши ситуацию</vt:lpstr>
      <vt:lpstr>ЧЕТВЕРТЫЙ ЭТАП Задание: определить о чем идет речь </vt:lpstr>
      <vt:lpstr>ЧЕТВЕРТЫЙ ЭТАП Задание: определить о чем идет речь</vt:lpstr>
      <vt:lpstr>ПЯТЫЙ ЭТАП</vt:lpstr>
      <vt:lpstr>ДА или НЕТ ???</vt:lpstr>
      <vt:lpstr>ПРАВА ГРАЖДАНИНА РОССИЙСКОЙ ФЕДЕРАЦИИ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 ГРАЖДАНИНА  РОССИЙСКОЙ ФЕДЕРАЦИИ</dc:title>
  <dc:creator>Гульназик</dc:creator>
  <cp:lastModifiedBy>Гульназик</cp:lastModifiedBy>
  <cp:revision>8</cp:revision>
  <dcterms:created xsi:type="dcterms:W3CDTF">2013-02-03T17:07:27Z</dcterms:created>
  <dcterms:modified xsi:type="dcterms:W3CDTF">2013-02-03T18:26:14Z</dcterms:modified>
</cp:coreProperties>
</file>